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0" r:id="rId4"/>
    <p:sldId id="268" r:id="rId5"/>
    <p:sldId id="267" r:id="rId6"/>
    <p:sldId id="258" r:id="rId7"/>
    <p:sldId id="259" r:id="rId8"/>
    <p:sldId id="265" r:id="rId9"/>
    <p:sldId id="264" r:id="rId10"/>
    <p:sldId id="266" r:id="rId11"/>
    <p:sldId id="260" r:id="rId12"/>
    <p:sldId id="262" r:id="rId13"/>
    <p:sldId id="261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23"/>
    <p:restoredTop sz="95588"/>
  </p:normalViewPr>
  <p:slideViewPr>
    <p:cSldViewPr snapToGrid="0" snapToObjects="1">
      <p:cViewPr varScale="1">
        <p:scale>
          <a:sx n="101" d="100"/>
          <a:sy n="101" d="100"/>
        </p:scale>
        <p:origin x="232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955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 EMR: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Vinzenz Wöhrl und Johannes Heidersberger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289-5B47-3C41-B602-80C6688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Weiteres: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074" y="1690688"/>
            <a:ext cx="4722107" cy="951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5652875" cy="2606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  <a:p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Ansteuerung des Roboters im Weltkoordinatensystem (vgl. Aufgabe 2-5) durch Verwendung der Transformationsmatrix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DE" dirty="0"/>
                  <a:t> möglich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eine Vorsteuerung für besseres Führungsverhalten ohne Beeinflussung der Stabilität möglich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5652875" cy="2606739"/>
              </a:xfrm>
              <a:prstGeom prst="rect">
                <a:avLst/>
              </a:prstGeom>
              <a:blipFill>
                <a:blip r:embed="rId3"/>
                <a:stretch>
                  <a:fillRect l="-673" t="-485" b="-29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FC3F4B-F344-924A-9D14-C97ED31F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5" t="24714" r="34345" b="66943"/>
          <a:stretch/>
        </p:blipFill>
        <p:spPr>
          <a:xfrm>
            <a:off x="6491074" y="2513593"/>
            <a:ext cx="3338726" cy="1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Aufgetretene Probleme beim Projekt: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60" y="1777767"/>
            <a:ext cx="6737432" cy="3813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AB006-82FA-6245-BDB8-C6D0D31B04DD}"/>
              </a:ext>
            </a:extLst>
          </p:cNvPr>
          <p:cNvSpPr txBox="1"/>
          <p:nvPr/>
        </p:nvSpPr>
        <p:spPr>
          <a:xfrm>
            <a:off x="5577226" y="5420736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6: Zykluszeiten bei WLAN- bzw. Ethernet-Verbindung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/>
              <p:nvPr/>
            </p:nvSpPr>
            <p:spPr>
              <a:xfrm>
                <a:off x="838200" y="1843182"/>
                <a:ext cx="47625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H</a:t>
                </a:r>
                <a:r>
                  <a:rPr lang="en-DE" dirty="0"/>
                  <a:t>ohe Latenzzeiten bei Kommunikation über WLAN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Regelung über LAN-Verbindung</a:t>
                </a:r>
                <a:r>
                  <a:rPr lang="de-DE" dirty="0"/>
                  <a:t> (Auch hier immer noch Totzeit in der Regelstrecke)</a:t>
                </a: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Ethernet-Kabel beeinflusst Gleichgewicht des Balancierroboters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Abstand der beiden inneren Räder sehr klein, kann unter Umständen zu Kollisionen führen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dünnere Befestigungsscheiben für die Räder an den Modulen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3182"/>
                <a:ext cx="4762500" cy="3416320"/>
              </a:xfrm>
              <a:prstGeom prst="rect">
                <a:avLst/>
              </a:prstGeom>
              <a:blipFill>
                <a:blip r:embed="rId4"/>
                <a:stretch>
                  <a:fillRect l="-896" t="-891" r="-256" b="-1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Schematischer Aufbau des Balancierroboters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989680" y="5846543"/>
            <a:ext cx="43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1: Schema des Kollinear-Mecanum Fahrzeugs (CMD)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5846544"/>
            <a:ext cx="51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9" y="2382626"/>
            <a:ext cx="5063561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Konstruktion CAD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33" y="1690688"/>
            <a:ext cx="5440660" cy="4351338"/>
          </a:xfrm>
        </p:spPr>
      </p:pic>
      <p:sp>
        <p:nvSpPr>
          <p:cNvPr id="5" name="Textfeld 4"/>
          <p:cNvSpPr txBox="1"/>
          <p:nvPr/>
        </p:nvSpPr>
        <p:spPr>
          <a:xfrm>
            <a:off x="7121434" y="1811383"/>
            <a:ext cx="4232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Nur eine Hälfte konstruiert, da symmetrisch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Orientierung Räder „1-2-1“ anstatt „2-2“ wie im Original; Vorteil Mittelverbinder kleiner </a:t>
            </a:r>
            <a:r>
              <a:rPr lang="de-DE" dirty="0">
                <a:sym typeface="Wingdings" panose="05000000000000000000" pitchFamily="2" charset="2"/>
              </a:rPr>
              <a:t> kann als ein Teil gedruckt werden (Druckraum 3D Drucker)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3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D4ED-7F0B-1648-AAAF-806C77A5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Robotergestells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0B38AA-79AE-C54E-A15E-A65B81F9ED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566" t="12647" r="16989"/>
          <a:stretch/>
        </p:blipFill>
        <p:spPr>
          <a:xfrm rot="10800000">
            <a:off x="7284990" y="1690688"/>
            <a:ext cx="2023578" cy="3494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81530B-3351-C44C-A5BA-471460C18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34" t="6311" r="7953"/>
          <a:stretch/>
        </p:blipFill>
        <p:spPr>
          <a:xfrm rot="16200000">
            <a:off x="2314335" y="214554"/>
            <a:ext cx="3494520" cy="6446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EAE-9788-824C-8CD6-81F5B464B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1"/>
          <a:stretch/>
        </p:blipFill>
        <p:spPr>
          <a:xfrm rot="16200000">
            <a:off x="8573097" y="2426161"/>
            <a:ext cx="3494520" cy="2023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B6B70-4C98-744D-B22B-6F081205A518}"/>
              </a:ext>
            </a:extLst>
          </p:cNvPr>
          <p:cNvSpPr txBox="1"/>
          <p:nvPr/>
        </p:nvSpPr>
        <p:spPr>
          <a:xfrm>
            <a:off x="3150001" y="5185209"/>
            <a:ext cx="589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3: 3D-Druck-Bauteile des Robotergestells aus PLA</a:t>
            </a:r>
          </a:p>
        </p:txBody>
      </p:sp>
    </p:spTree>
    <p:extLst>
      <p:ext uri="{BB962C8B-B14F-4D97-AF65-F5344CB8AC3E}">
        <p14:creationId xmlns:p14="http://schemas.microsoft.com/office/powerpoint/2010/main" val="176596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1B-9C4A-9943-9D09-ADB4BC7F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Balancierroboters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8CA7D-7EC2-A74B-8C2F-21B05A15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563184" y="1074786"/>
            <a:ext cx="3802744" cy="5252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FA698-96BF-4D48-A69B-99AAE3ED26B9}"/>
              </a:ext>
            </a:extLst>
          </p:cNvPr>
          <p:cNvSpPr txBox="1"/>
          <p:nvPr/>
        </p:nvSpPr>
        <p:spPr>
          <a:xfrm>
            <a:off x="6957432" y="1828794"/>
            <a:ext cx="4396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Router (Kommunikation mit Computer über Ethernetkabel)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Module </a:t>
            </a:r>
            <a:r>
              <a:rPr lang="en-DE"/>
              <a:t>(X5-1)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Mecanumräder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46C6F-4533-034D-B14E-587823264E09}"/>
              </a:ext>
            </a:extLst>
          </p:cNvPr>
          <p:cNvCxnSpPr>
            <a:cxnSpLocks/>
          </p:cNvCxnSpPr>
          <p:nvPr/>
        </p:nvCxnSpPr>
        <p:spPr>
          <a:xfrm flipH="1">
            <a:off x="4455886" y="2002971"/>
            <a:ext cx="2627085" cy="9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20F07-D420-9F45-9834-98269099C475}"/>
              </a:ext>
            </a:extLst>
          </p:cNvPr>
          <p:cNvCxnSpPr>
            <a:cxnSpLocks/>
          </p:cNvCxnSpPr>
          <p:nvPr/>
        </p:nvCxnSpPr>
        <p:spPr>
          <a:xfrm flipH="1">
            <a:off x="4455887" y="2830286"/>
            <a:ext cx="2627084" cy="66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B8FE2-9B54-014C-84B7-CECFD6AE6DC9}"/>
              </a:ext>
            </a:extLst>
          </p:cNvPr>
          <p:cNvCxnSpPr>
            <a:cxnSpLocks/>
          </p:cNvCxnSpPr>
          <p:nvPr/>
        </p:nvCxnSpPr>
        <p:spPr>
          <a:xfrm flipH="1">
            <a:off x="5765800" y="3911600"/>
            <a:ext cx="1317171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906D6D-2779-0047-9ACD-0889A8444563}"/>
              </a:ext>
            </a:extLst>
          </p:cNvPr>
          <p:cNvCxnSpPr>
            <a:cxnSpLocks/>
          </p:cNvCxnSpPr>
          <p:nvPr/>
        </p:nvCxnSpPr>
        <p:spPr>
          <a:xfrm flipH="1">
            <a:off x="4965700" y="3351031"/>
            <a:ext cx="2117271" cy="96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6C50A-14FC-2940-8E67-6B0979CD1A19}"/>
              </a:ext>
            </a:extLst>
          </p:cNvPr>
          <p:cNvSpPr txBox="1"/>
          <p:nvPr/>
        </p:nvSpPr>
        <p:spPr>
          <a:xfrm>
            <a:off x="993878" y="5602514"/>
            <a:ext cx="494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4: Zusammengebauter Balancierroboter</a:t>
            </a:r>
          </a:p>
        </p:txBody>
      </p:sp>
    </p:spTree>
    <p:extLst>
      <p:ext uri="{BB962C8B-B14F-4D97-AF65-F5344CB8AC3E}">
        <p14:creationId xmlns:p14="http://schemas.microsoft.com/office/powerpoint/2010/main" val="255573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p:pic>
        <p:nvPicPr>
          <p:cNvPr id="5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84E5856-6B72-8844-A724-77D3EB3EE2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328" y="365125"/>
            <a:ext cx="3606228" cy="357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0DFEAD5-67B1-E147-A6D6-40BE660A8F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7328" y="3940175"/>
                <a:ext cx="4086472" cy="2552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20000"/>
                  </a:lnSpc>
                </a:pPr>
                <a:r>
                  <a:rPr lang="en-DE" dirty="0"/>
                  <a:t>Vorzeichen in zweiter und vierter Zeile der inversen Kinematik im Vergleich zu [1] umgedreht, da Rotationsachsen der Module 2 &amp; 4 gegenüber den Modulen 1 &amp; 3 in entgegengesetzte Richtung.</a:t>
                </a:r>
              </a:p>
              <a:p>
                <a:pPr marL="285750" indent="-28575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lnSpc>
                    <a:spcPct val="120000"/>
                  </a:lnSpc>
                </a:pPr>
                <a:r>
                  <a:rPr lang="en-DE" dirty="0"/>
                  <a:t>Vorgabe von Sollwerten für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0DFEAD5-67B1-E147-A6D6-40BE660A8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28" y="3940175"/>
                <a:ext cx="4086472" cy="2552700"/>
              </a:xfrm>
              <a:prstGeom prst="rect">
                <a:avLst/>
              </a:prstGeom>
              <a:blipFill>
                <a:blip r:embed="rId4"/>
                <a:stretch>
                  <a:fillRect l="-310" r="-12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8C3CB1-1C40-6347-9FB5-CFE566D2E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379" t="23586" r="15247" b="41018"/>
          <a:stretch/>
        </p:blipFill>
        <p:spPr>
          <a:xfrm>
            <a:off x="838200" y="1690687"/>
            <a:ext cx="6171632" cy="4802187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7922986" cy="3216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758442" y="4906949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5: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8267700" y="1690688"/>
                <a:ext cx="3681186" cy="318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0" y="1690688"/>
                <a:ext cx="3681186" cy="3183179"/>
              </a:xfrm>
              <a:prstGeom prst="rect">
                <a:avLst/>
              </a:prstGeom>
              <a:blipFill>
                <a:blip r:embed="rId4"/>
                <a:stretch>
                  <a:fillRect l="-687" t="-397" r="-1031" b="-15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wird mit einem Komplementär-Filter aus dem Gyroskop und dem Beschleunigungssensor berechnet.</a:t>
                </a:r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Die Funktion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hat </a:t>
                </a:r>
                <a:r>
                  <a:rPr lang="en-GB" dirty="0" err="1"/>
                  <a:t>eine</a:t>
                </a:r>
                <a:r>
                  <a:rPr lang="en-GB" dirty="0"/>
                  <a:t> </a:t>
                </a:r>
                <a:r>
                  <a:rPr lang="en-GB" dirty="0" err="1"/>
                  <a:t>Sprungstelle</a:t>
                </a:r>
                <a:r>
                  <a:rPr lang="en-GB" dirty="0"/>
                  <a:t>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=±0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den </a:t>
                </a:r>
                <a:r>
                  <a:rPr lang="en-GB" dirty="0" err="1"/>
                  <a:t>Werten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Verwendung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DE" dirty="0"/>
                  <a:t>, was für einen Winkelbereich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&lt;90°</m:t>
                    </m:r>
                  </m:oMath>
                </a14:m>
                <a:r>
                  <a:rPr lang="en-DE" dirty="0"/>
                  <a:t> ausreichend ist</a:t>
                </a:r>
                <a:endParaRPr lang="de-DE" dirty="0"/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Radgeschwindigkeit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dirty="0"/>
                  <a:t> aus arithmetischem Mittel aller Messwerte. Dadurch kann die Geschwindigkeit des Fahrzeugs in y-Richtung auch bei Rotation um z-Achse ermittelt werden. Vorzeichen wegen unterschiedlicher Orientierung der HEBI Module.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  <a:blipFill>
                <a:blip r:embed="rId2"/>
                <a:stretch>
                  <a:fillRect t="-7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31730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9" y="4022270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D-Anteil in PID-Kaskade aufgrungd der Einfachheit weggelassen (Proof of Concept)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blipFill>
                <a:blip r:embed="rId3"/>
                <a:stretch>
                  <a:fillRect l="-781" r="-1823" b="-30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544</Words>
  <Application>Microsoft Macintosh PowerPoint</Application>
  <PresentationFormat>Widescreen</PresentationFormat>
  <Paragraphs>61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Abschlussprojekt EMR:  Inverses Pendel mit Mecanum Rädern </vt:lpstr>
      <vt:lpstr>Schematischer Aufbau des Balancierroboters</vt:lpstr>
      <vt:lpstr>Konstruktion CAD</vt:lpstr>
      <vt:lpstr>Aufbau des Robotergestells</vt:lpstr>
      <vt:lpstr>Aufbau des Balancierroboters</vt:lpstr>
      <vt:lpstr>Kinematik des Fahrzeugs</vt:lpstr>
      <vt:lpstr>Reglerstruktur</vt:lpstr>
      <vt:lpstr>Winkelmessung</vt:lpstr>
      <vt:lpstr>PI-Reglerkaskade</vt:lpstr>
      <vt:lpstr>Weiteres:</vt:lpstr>
      <vt:lpstr>Aufgetretene Probleme beim Projekt: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88</cp:revision>
  <dcterms:created xsi:type="dcterms:W3CDTF">2020-01-20T12:58:55Z</dcterms:created>
  <dcterms:modified xsi:type="dcterms:W3CDTF">2020-01-30T13:26:58Z</dcterms:modified>
</cp:coreProperties>
</file>